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al Bold" panose="020B0704020202020204" pitchFamily="34" charset="0"/>
      <p:regular r:id="rId19"/>
      <p:bold r:id="rId20"/>
    </p:embeddedFont>
    <p:embeddedFont>
      <p:font typeface="Arvo" panose="020B0604020202020204" charset="0"/>
      <p:regular r:id="rId21"/>
    </p:embeddedFont>
    <p:embeddedFont>
      <p:font typeface="Open Sans 1 Bold" panose="020B0604020202020204" charset="0"/>
      <p:regular r:id="rId22"/>
    </p:embeddedFont>
    <p:embeddedFont>
      <p:font typeface="Open Sans 2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34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43518" y="2684816"/>
            <a:ext cx="7915782" cy="468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2000" spc="-420">
                <a:solidFill>
                  <a:srgbClr val="FFF2EC"/>
                </a:solidFill>
                <a:latin typeface="Arvo"/>
              </a:rPr>
              <a:t>Influencer Detection System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CDBF31A-DD0C-F811-6217-DA27BF16F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E658277-AD90-EFD9-84D2-22E1C957E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937991-9C24-A7C9-255C-6F4A7601C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95DCE9F-3AA4-6455-1961-A2DA2761A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8CE54D2-0A36-DB37-35BF-22DAF49A3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B9B42749-010F-04BC-A4B2-F950ABAF3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5760D-33BA-9310-7F09-0533E3995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74152"/>
            <a:ext cx="7292104" cy="79386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5142" y="1336292"/>
            <a:ext cx="9091041" cy="2150904"/>
            <a:chOff x="0" y="0"/>
            <a:chExt cx="2394348" cy="5664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4348" cy="566493"/>
            </a:xfrm>
            <a:custGeom>
              <a:avLst/>
              <a:gdLst/>
              <a:ahLst/>
              <a:cxnLst/>
              <a:rect l="l" t="t" r="r" b="b"/>
              <a:pathLst>
                <a:path w="2394348" h="566493">
                  <a:moveTo>
                    <a:pt x="0" y="0"/>
                  </a:moveTo>
                  <a:lnTo>
                    <a:pt x="2394348" y="0"/>
                  </a:lnTo>
                  <a:lnTo>
                    <a:pt x="2394348" y="566493"/>
                  </a:lnTo>
                  <a:lnTo>
                    <a:pt x="0" y="566493"/>
                  </a:lnTo>
                  <a:close/>
                </a:path>
              </a:pathLst>
            </a:custGeom>
            <a:solidFill>
              <a:srgbClr val="E2D6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394348" cy="623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9374734" cy="5609597"/>
          </a:xfrm>
          <a:custGeom>
            <a:avLst/>
            <a:gdLst/>
            <a:ahLst/>
            <a:cxnLst/>
            <a:rect l="l" t="t" r="r" b="b"/>
            <a:pathLst>
              <a:path w="9374734" h="5609597">
                <a:moveTo>
                  <a:pt x="0" y="0"/>
                </a:moveTo>
                <a:lnTo>
                  <a:pt x="9374734" y="0"/>
                </a:lnTo>
                <a:lnTo>
                  <a:pt x="9374734" y="5609597"/>
                </a:lnTo>
                <a:lnTo>
                  <a:pt x="0" y="5609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779931"/>
            <a:ext cx="9244710" cy="2150904"/>
            <a:chOff x="0" y="0"/>
            <a:chExt cx="2434821" cy="5664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4821" cy="566493"/>
            </a:xfrm>
            <a:custGeom>
              <a:avLst/>
              <a:gdLst/>
              <a:ahLst/>
              <a:cxnLst/>
              <a:rect l="l" t="t" r="r" b="b"/>
              <a:pathLst>
                <a:path w="2434821" h="566493">
                  <a:moveTo>
                    <a:pt x="0" y="0"/>
                  </a:moveTo>
                  <a:lnTo>
                    <a:pt x="2434821" y="0"/>
                  </a:lnTo>
                  <a:lnTo>
                    <a:pt x="2434821" y="566493"/>
                  </a:lnTo>
                  <a:lnTo>
                    <a:pt x="0" y="566493"/>
                  </a:lnTo>
                  <a:close/>
                </a:path>
              </a:pathLst>
            </a:custGeom>
            <a:solidFill>
              <a:srgbClr val="E2D6D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434821" cy="623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374734" y="4697325"/>
            <a:ext cx="8913266" cy="5589675"/>
          </a:xfrm>
          <a:custGeom>
            <a:avLst/>
            <a:gdLst/>
            <a:ahLst/>
            <a:cxnLst/>
            <a:rect l="l" t="t" r="r" b="b"/>
            <a:pathLst>
              <a:path w="8913266" h="5589675">
                <a:moveTo>
                  <a:pt x="0" y="0"/>
                </a:moveTo>
                <a:lnTo>
                  <a:pt x="8913266" y="0"/>
                </a:lnTo>
                <a:lnTo>
                  <a:pt x="8913266" y="5589675"/>
                </a:lnTo>
                <a:lnTo>
                  <a:pt x="0" y="5589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9671" y="7419455"/>
            <a:ext cx="8195429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  <a:spcBef>
                <a:spcPct val="0"/>
              </a:spcBef>
            </a:pPr>
            <a:r>
              <a:rPr lang="en-US" sz="4099" spc="-40">
                <a:solidFill>
                  <a:srgbClr val="000000"/>
                </a:solidFill>
                <a:latin typeface="Arial Bold"/>
              </a:rPr>
              <a:t>Categories with most subscribers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69924" y="2037718"/>
            <a:ext cx="6569273" cy="85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 spc="-46">
                <a:solidFill>
                  <a:srgbClr val="000000"/>
                </a:solidFill>
                <a:latin typeface="Arial Bold"/>
              </a:rPr>
              <a:t>Most viewed categories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1592" y="524148"/>
            <a:ext cx="17360140" cy="9361756"/>
            <a:chOff x="0" y="0"/>
            <a:chExt cx="4572218" cy="24656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72218" cy="2465648"/>
            </a:xfrm>
            <a:custGeom>
              <a:avLst/>
              <a:gdLst/>
              <a:ahLst/>
              <a:cxnLst/>
              <a:rect l="l" t="t" r="r" b="b"/>
              <a:pathLst>
                <a:path w="4572218" h="2465648">
                  <a:moveTo>
                    <a:pt x="22744" y="0"/>
                  </a:moveTo>
                  <a:lnTo>
                    <a:pt x="4549474" y="0"/>
                  </a:lnTo>
                  <a:cubicBezTo>
                    <a:pt x="4555506" y="0"/>
                    <a:pt x="4561291" y="2396"/>
                    <a:pt x="4565557" y="6662"/>
                  </a:cubicBezTo>
                  <a:cubicBezTo>
                    <a:pt x="4569822" y="10927"/>
                    <a:pt x="4572218" y="16712"/>
                    <a:pt x="4572218" y="22744"/>
                  </a:cubicBezTo>
                  <a:lnTo>
                    <a:pt x="4572218" y="2442904"/>
                  </a:lnTo>
                  <a:cubicBezTo>
                    <a:pt x="4572218" y="2448936"/>
                    <a:pt x="4569822" y="2454721"/>
                    <a:pt x="4565557" y="2458986"/>
                  </a:cubicBezTo>
                  <a:cubicBezTo>
                    <a:pt x="4561291" y="2463251"/>
                    <a:pt x="4555506" y="2465648"/>
                    <a:pt x="4549474" y="2465648"/>
                  </a:cubicBezTo>
                  <a:lnTo>
                    <a:pt x="22744" y="2465648"/>
                  </a:lnTo>
                  <a:cubicBezTo>
                    <a:pt x="16712" y="2465648"/>
                    <a:pt x="10927" y="2463251"/>
                    <a:pt x="6662" y="2458986"/>
                  </a:cubicBezTo>
                  <a:cubicBezTo>
                    <a:pt x="2396" y="2454721"/>
                    <a:pt x="0" y="2448936"/>
                    <a:pt x="0" y="2442904"/>
                  </a:cubicBezTo>
                  <a:lnTo>
                    <a:pt x="0" y="22744"/>
                  </a:lnTo>
                  <a:cubicBezTo>
                    <a:pt x="0" y="16712"/>
                    <a:pt x="2396" y="10927"/>
                    <a:pt x="6662" y="6662"/>
                  </a:cubicBezTo>
                  <a:cubicBezTo>
                    <a:pt x="10927" y="2396"/>
                    <a:pt x="16712" y="0"/>
                    <a:pt x="22744" y="0"/>
                  </a:cubicBezTo>
                  <a:close/>
                </a:path>
              </a:pathLst>
            </a:custGeom>
            <a:solidFill>
              <a:srgbClr val="E2D6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572218" cy="2522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60659" y="1028700"/>
            <a:ext cx="12167187" cy="8673396"/>
          </a:xfrm>
          <a:custGeom>
            <a:avLst/>
            <a:gdLst/>
            <a:ahLst/>
            <a:cxnLst/>
            <a:rect l="l" t="t" r="r" b="b"/>
            <a:pathLst>
              <a:path w="12167187" h="8673396">
                <a:moveTo>
                  <a:pt x="0" y="0"/>
                </a:moveTo>
                <a:lnTo>
                  <a:pt x="12167187" y="0"/>
                </a:lnTo>
                <a:lnTo>
                  <a:pt x="12167187" y="8673396"/>
                </a:lnTo>
                <a:lnTo>
                  <a:pt x="0" y="8673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86353" y="3653438"/>
            <a:ext cx="3683917" cy="328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  <a:spcBef>
                <a:spcPct val="0"/>
              </a:spcBef>
            </a:pPr>
            <a:r>
              <a:rPr lang="en-US" sz="4899" spc="-48">
                <a:solidFill>
                  <a:srgbClr val="000000"/>
                </a:solidFill>
                <a:latin typeface="Arial Bold"/>
              </a:rPr>
              <a:t>Actual vs Predicted Engagement Rate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094" y="1802867"/>
            <a:ext cx="18229906" cy="8484133"/>
          </a:xfrm>
          <a:custGeom>
            <a:avLst/>
            <a:gdLst/>
            <a:ahLst/>
            <a:cxnLst/>
            <a:rect l="l" t="t" r="r" b="b"/>
            <a:pathLst>
              <a:path w="18229906" h="8484133">
                <a:moveTo>
                  <a:pt x="0" y="0"/>
                </a:moveTo>
                <a:lnTo>
                  <a:pt x="18229906" y="0"/>
                </a:lnTo>
                <a:lnTo>
                  <a:pt x="18229906" y="8484133"/>
                </a:lnTo>
                <a:lnTo>
                  <a:pt x="0" y="848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1" b="-45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42245" y="37289"/>
            <a:ext cx="4301955" cy="12701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35"/>
              </a:lnSpc>
              <a:spcBef>
                <a:spcPct val="0"/>
              </a:spcBef>
            </a:pPr>
            <a:r>
              <a:rPr lang="en-US" sz="8258" spc="-82" dirty="0">
                <a:solidFill>
                  <a:srgbClr val="FFFFFF"/>
                </a:solidFill>
                <a:latin typeface="Arial Bold"/>
              </a:rPr>
              <a:t>Product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742" y="210967"/>
            <a:ext cx="16905173" cy="8803495"/>
          </a:xfrm>
          <a:custGeom>
            <a:avLst/>
            <a:gdLst/>
            <a:ahLst/>
            <a:cxnLst/>
            <a:rect l="l" t="t" r="r" b="b"/>
            <a:pathLst>
              <a:path w="16905173" h="8803495">
                <a:moveTo>
                  <a:pt x="0" y="0"/>
                </a:moveTo>
                <a:lnTo>
                  <a:pt x="16905174" y="0"/>
                </a:lnTo>
                <a:lnTo>
                  <a:pt x="16905174" y="8803496"/>
                </a:lnTo>
                <a:lnTo>
                  <a:pt x="0" y="88034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9742" y="9115425"/>
            <a:ext cx="16905173" cy="85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 spc="-46">
                <a:solidFill>
                  <a:srgbClr val="000000"/>
                </a:solidFill>
                <a:latin typeface="Arial Bold"/>
              </a:rPr>
              <a:t>Suggestions according to the threshold set by the user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129" y="1599586"/>
            <a:ext cx="16687743" cy="8386288"/>
          </a:xfrm>
          <a:custGeom>
            <a:avLst/>
            <a:gdLst/>
            <a:ahLst/>
            <a:cxnLst/>
            <a:rect l="l" t="t" r="r" b="b"/>
            <a:pathLst>
              <a:path w="16687743" h="8386288">
                <a:moveTo>
                  <a:pt x="0" y="0"/>
                </a:moveTo>
                <a:lnTo>
                  <a:pt x="16687742" y="0"/>
                </a:lnTo>
                <a:lnTo>
                  <a:pt x="16687742" y="8386287"/>
                </a:lnTo>
                <a:lnTo>
                  <a:pt x="0" y="8386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39926" y="135889"/>
            <a:ext cx="5140881" cy="112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9"/>
              </a:lnSpc>
              <a:spcBef>
                <a:spcPct val="0"/>
              </a:spcBef>
            </a:pPr>
            <a:r>
              <a:rPr lang="en-US" sz="6199" spc="-61">
                <a:solidFill>
                  <a:srgbClr val="000000"/>
                </a:solidFill>
                <a:latin typeface="Arial Bold"/>
              </a:rPr>
              <a:t>Visualizations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5261" y="0"/>
            <a:ext cx="12937477" cy="10287000"/>
          </a:xfrm>
          <a:custGeom>
            <a:avLst/>
            <a:gdLst/>
            <a:ahLst/>
            <a:cxnLst/>
            <a:rect l="l" t="t" r="r" b="b"/>
            <a:pathLst>
              <a:path w="12937477" h="10287000">
                <a:moveTo>
                  <a:pt x="0" y="0"/>
                </a:moveTo>
                <a:lnTo>
                  <a:pt x="12937478" y="0"/>
                </a:lnTo>
                <a:lnTo>
                  <a:pt x="129374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185173"/>
            <a:ext cx="16540869" cy="240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97"/>
              </a:lnSpc>
            </a:pPr>
            <a:r>
              <a:rPr lang="en-US" sz="9197" spc="-275">
                <a:solidFill>
                  <a:srgbClr val="010101"/>
                </a:solidFill>
                <a:latin typeface="Arvo Medium"/>
              </a:rPr>
              <a:t>Reach out to us for any queries.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9856" y="3283574"/>
            <a:ext cx="6568678" cy="185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88"/>
              </a:lnSpc>
              <a:spcBef>
                <a:spcPct val="0"/>
              </a:spcBef>
            </a:pPr>
            <a:r>
              <a:rPr lang="en-US" sz="10299" spc="-102">
                <a:solidFill>
                  <a:srgbClr val="010101"/>
                </a:solidFill>
                <a:latin typeface="Arial Bold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16580-B21C-9254-947A-6A47A9B12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" t="2908" b="-2908"/>
          <a:stretch/>
        </p:blipFill>
        <p:spPr>
          <a:xfrm>
            <a:off x="9829800" y="1635807"/>
            <a:ext cx="6873960" cy="5155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1" y="1776728"/>
            <a:ext cx="3962400" cy="1506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sz="4699" spc="-46" dirty="0">
                <a:solidFill>
                  <a:srgbClr val="000000"/>
                </a:solidFill>
                <a:latin typeface="Arial Bold"/>
              </a:rPr>
              <a:t>Presented by:</a:t>
            </a:r>
          </a:p>
          <a:p>
            <a:pPr algn="ctr">
              <a:lnSpc>
                <a:spcPts val="6109"/>
              </a:lnSpc>
              <a:spcBef>
                <a:spcPct val="0"/>
              </a:spcBef>
            </a:pPr>
            <a:endParaRPr lang="en-US" sz="4699" spc="-46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" y="2705101"/>
            <a:ext cx="20159704" cy="6982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14714" lvl="1" indent="-507357">
              <a:lnSpc>
                <a:spcPts val="6109"/>
              </a:lnSpc>
              <a:buFont typeface="Arial"/>
              <a:buChar char="•"/>
            </a:pPr>
            <a:r>
              <a:rPr lang="en-US" sz="4699" spc="-46" dirty="0" err="1">
                <a:solidFill>
                  <a:srgbClr val="000000"/>
                </a:solidFill>
                <a:latin typeface="Arial Bold"/>
              </a:rPr>
              <a:t>Priyanshi</a:t>
            </a:r>
            <a:r>
              <a:rPr lang="en-US" sz="4699" spc="-46" dirty="0">
                <a:solidFill>
                  <a:srgbClr val="000000"/>
                </a:solidFill>
                <a:latin typeface="Arial Bold"/>
              </a:rPr>
              <a:t> Agrawal , 0206AL211073</a:t>
            </a:r>
          </a:p>
          <a:p>
            <a:pPr marL="1014714" lvl="1" indent="-507357">
              <a:lnSpc>
                <a:spcPts val="6109"/>
              </a:lnSpc>
              <a:buFont typeface="Arial"/>
              <a:buChar char="•"/>
            </a:pPr>
            <a:r>
              <a:rPr lang="en-US" sz="4699" spc="-46" dirty="0" err="1">
                <a:solidFill>
                  <a:srgbClr val="000000"/>
                </a:solidFill>
                <a:latin typeface="Arial Bold"/>
              </a:rPr>
              <a:t>Raunak</a:t>
            </a:r>
            <a:r>
              <a:rPr lang="en-US" sz="4699" spc="-46" dirty="0">
                <a:solidFill>
                  <a:srgbClr val="000000"/>
                </a:solidFill>
                <a:latin typeface="Arial Bold"/>
              </a:rPr>
              <a:t> Jain, 0206AL211079</a:t>
            </a:r>
          </a:p>
          <a:p>
            <a:pPr marL="1014714" lvl="1" indent="-507357">
              <a:lnSpc>
                <a:spcPts val="6109"/>
              </a:lnSpc>
              <a:buFont typeface="Arial"/>
              <a:buChar char="•"/>
            </a:pPr>
            <a:r>
              <a:rPr lang="en-US" sz="4699" spc="-46" dirty="0">
                <a:solidFill>
                  <a:srgbClr val="000000"/>
                </a:solidFill>
                <a:latin typeface="Arial Bold"/>
              </a:rPr>
              <a:t>Rupali Choudhary , 0206AL211083</a:t>
            </a:r>
          </a:p>
          <a:p>
            <a:pPr marL="1014714" lvl="1" indent="-507357">
              <a:lnSpc>
                <a:spcPts val="6109"/>
              </a:lnSpc>
              <a:buFont typeface="Arial"/>
              <a:buChar char="•"/>
            </a:pPr>
            <a:r>
              <a:rPr lang="en-US" sz="4699" spc="-46" dirty="0" err="1">
                <a:solidFill>
                  <a:srgbClr val="000000"/>
                </a:solidFill>
                <a:latin typeface="Arial Bold"/>
              </a:rPr>
              <a:t>Shambhavi</a:t>
            </a:r>
            <a:r>
              <a:rPr lang="en-US" sz="4699" spc="-46" dirty="0">
                <a:solidFill>
                  <a:srgbClr val="000000"/>
                </a:solidFill>
                <a:latin typeface="Arial Bold"/>
              </a:rPr>
              <a:t> Mishra , 0206AL211100</a:t>
            </a:r>
          </a:p>
          <a:p>
            <a:pPr marL="1014714" lvl="1" indent="-507357">
              <a:lnSpc>
                <a:spcPts val="6109"/>
              </a:lnSpc>
              <a:buFont typeface="Arial"/>
              <a:buChar char="•"/>
            </a:pPr>
            <a:r>
              <a:rPr lang="en-US" sz="4699" spc="-46" dirty="0">
                <a:solidFill>
                  <a:srgbClr val="000000"/>
                </a:solidFill>
                <a:latin typeface="Arial Bold"/>
              </a:rPr>
              <a:t>Tanmay Agrawal , 0206AL211125</a:t>
            </a:r>
          </a:p>
          <a:p>
            <a:pPr>
              <a:lnSpc>
                <a:spcPts val="6109"/>
              </a:lnSpc>
            </a:pPr>
            <a:endParaRPr lang="en-US" sz="4699" spc="-46" dirty="0">
              <a:solidFill>
                <a:srgbClr val="000000"/>
              </a:solidFill>
              <a:latin typeface="Arial Bold"/>
            </a:endParaRPr>
          </a:p>
          <a:p>
            <a:pPr>
              <a:lnSpc>
                <a:spcPts val="6109"/>
              </a:lnSpc>
            </a:pPr>
            <a:endParaRPr lang="en-US" sz="4699" spc="-46" dirty="0">
              <a:solidFill>
                <a:srgbClr val="000000"/>
              </a:solidFill>
              <a:latin typeface="Arial Bold"/>
            </a:endParaRPr>
          </a:p>
          <a:p>
            <a:pPr algn="ctr">
              <a:lnSpc>
                <a:spcPts val="6109"/>
              </a:lnSpc>
            </a:pPr>
            <a:endParaRPr lang="en-US" sz="4699" spc="-46" dirty="0">
              <a:solidFill>
                <a:srgbClr val="000000"/>
              </a:solidFill>
              <a:latin typeface="Arial Bold"/>
            </a:endParaRPr>
          </a:p>
          <a:p>
            <a:pPr algn="ctr">
              <a:lnSpc>
                <a:spcPts val="6109"/>
              </a:lnSpc>
              <a:spcBef>
                <a:spcPct val="0"/>
              </a:spcBef>
            </a:pPr>
            <a:endParaRPr lang="en-US" sz="4699" spc="-46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9600" y="7004091"/>
            <a:ext cx="15280391" cy="3738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65"/>
              </a:lnSpc>
            </a:pPr>
            <a:r>
              <a:rPr lang="en-US" sz="3973" spc="-39" dirty="0">
                <a:solidFill>
                  <a:srgbClr val="000000"/>
                </a:solidFill>
                <a:latin typeface="Arial Bold"/>
              </a:rPr>
              <a:t>6th SEM,AIML-2 </a:t>
            </a:r>
          </a:p>
          <a:p>
            <a:pPr>
              <a:lnSpc>
                <a:spcPts val="5165"/>
              </a:lnSpc>
            </a:pPr>
            <a:r>
              <a:rPr lang="en-US" sz="3973" spc="-39" dirty="0">
                <a:solidFill>
                  <a:srgbClr val="000000"/>
                </a:solidFill>
                <a:latin typeface="Arial Bold"/>
              </a:rPr>
              <a:t>AL-608 ,Minor Project</a:t>
            </a:r>
          </a:p>
          <a:p>
            <a:pPr>
              <a:lnSpc>
                <a:spcPts val="5165"/>
              </a:lnSpc>
            </a:pPr>
            <a:r>
              <a:rPr lang="en-US" sz="3973" spc="-39" dirty="0">
                <a:solidFill>
                  <a:srgbClr val="000000"/>
                </a:solidFill>
                <a:latin typeface="Arial Bold"/>
              </a:rPr>
              <a:t>Session 2023-24</a:t>
            </a:r>
          </a:p>
          <a:p>
            <a:pPr>
              <a:lnSpc>
                <a:spcPts val="5165"/>
              </a:lnSpc>
            </a:pPr>
            <a:endParaRPr lang="en-US" sz="3973" spc="-39" dirty="0">
              <a:solidFill>
                <a:srgbClr val="000000"/>
              </a:solidFill>
              <a:latin typeface="Arial Bold"/>
            </a:endParaRPr>
          </a:p>
          <a:p>
            <a:pPr>
              <a:lnSpc>
                <a:spcPts val="5165"/>
              </a:lnSpc>
            </a:pPr>
            <a:endParaRPr lang="en-US" sz="3973" spc="-39" dirty="0">
              <a:solidFill>
                <a:srgbClr val="000000"/>
              </a:solidFill>
              <a:latin typeface="Arial Bold"/>
            </a:endParaRPr>
          </a:p>
          <a:p>
            <a:pPr algn="ctr">
              <a:lnSpc>
                <a:spcPts val="2955"/>
              </a:lnSpc>
              <a:spcBef>
                <a:spcPct val="0"/>
              </a:spcBef>
            </a:pPr>
            <a:endParaRPr lang="en-US" sz="3973" spc="-39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8D2399-DEA4-3395-16A6-00AA46F0F4C9}"/>
              </a:ext>
            </a:extLst>
          </p:cNvPr>
          <p:cNvSpPr txBox="1"/>
          <p:nvPr/>
        </p:nvSpPr>
        <p:spPr>
          <a:xfrm>
            <a:off x="11963400" y="7200900"/>
            <a:ext cx="5410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Presented to:</a:t>
            </a:r>
          </a:p>
          <a:p>
            <a:r>
              <a:rPr lang="en-US" sz="4400" b="1" dirty="0"/>
              <a:t>Prof. Saurabh Kapoor</a:t>
            </a:r>
            <a:endParaRPr lang="en-IN" sz="4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8632" y="2282349"/>
            <a:ext cx="16820717" cy="7383111"/>
            <a:chOff x="0" y="0"/>
            <a:chExt cx="4430148" cy="1944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0148" cy="1944523"/>
            </a:xfrm>
            <a:custGeom>
              <a:avLst/>
              <a:gdLst/>
              <a:ahLst/>
              <a:cxnLst/>
              <a:rect l="l" t="t" r="r" b="b"/>
              <a:pathLst>
                <a:path w="4430148" h="1944523">
                  <a:moveTo>
                    <a:pt x="23473" y="0"/>
                  </a:moveTo>
                  <a:lnTo>
                    <a:pt x="4406674" y="0"/>
                  </a:lnTo>
                  <a:cubicBezTo>
                    <a:pt x="4419638" y="0"/>
                    <a:pt x="4430148" y="10509"/>
                    <a:pt x="4430148" y="23473"/>
                  </a:cubicBezTo>
                  <a:lnTo>
                    <a:pt x="4430148" y="1921050"/>
                  </a:lnTo>
                  <a:cubicBezTo>
                    <a:pt x="4430148" y="1934014"/>
                    <a:pt x="4419638" y="1944523"/>
                    <a:pt x="4406674" y="1944523"/>
                  </a:cubicBezTo>
                  <a:lnTo>
                    <a:pt x="23473" y="1944523"/>
                  </a:lnTo>
                  <a:cubicBezTo>
                    <a:pt x="10509" y="1944523"/>
                    <a:pt x="0" y="1934014"/>
                    <a:pt x="0" y="1921050"/>
                  </a:cubicBezTo>
                  <a:lnTo>
                    <a:pt x="0" y="23473"/>
                  </a:lnTo>
                  <a:cubicBezTo>
                    <a:pt x="0" y="10509"/>
                    <a:pt x="10509" y="0"/>
                    <a:pt x="23473" y="0"/>
                  </a:cubicBezTo>
                  <a:close/>
                </a:path>
              </a:pathLst>
            </a:custGeom>
            <a:solidFill>
              <a:srgbClr val="E2D6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430148" cy="2001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6758" y="3001148"/>
            <a:ext cx="15534484" cy="895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01"/>
              </a:lnSpc>
            </a:pPr>
            <a:r>
              <a:rPr lang="en-US" sz="4286">
                <a:solidFill>
                  <a:srgbClr val="000000"/>
                </a:solidFill>
                <a:latin typeface="Open Sans 1 Bold"/>
              </a:rPr>
              <a:t>Influencer detection is the process of using data analytics to identify individuals who can sway the opinions and behaviors of others within a specific target audience. It involves analyzing social media and online data to find people with a significant and engaged following, helping brands find the best influencers for their marketing campaigns.</a:t>
            </a:r>
          </a:p>
          <a:p>
            <a:pPr algn="just">
              <a:lnSpc>
                <a:spcPts val="6001"/>
              </a:lnSpc>
            </a:pPr>
            <a:endParaRPr lang="en-US" sz="4286">
              <a:solidFill>
                <a:srgbClr val="000000"/>
              </a:solidFill>
              <a:latin typeface="Open Sans 1 Bold"/>
            </a:endParaRPr>
          </a:p>
          <a:p>
            <a:pPr algn="ctr">
              <a:lnSpc>
                <a:spcPts val="3761"/>
              </a:lnSpc>
            </a:pPr>
            <a:endParaRPr lang="en-US" sz="4286">
              <a:solidFill>
                <a:srgbClr val="000000"/>
              </a:solidFill>
              <a:latin typeface="Open Sans 1 Bold"/>
            </a:endParaRPr>
          </a:p>
          <a:p>
            <a:pPr algn="ctr">
              <a:lnSpc>
                <a:spcPts val="3761"/>
              </a:lnSpc>
            </a:pPr>
            <a:endParaRPr lang="en-US" sz="4286">
              <a:solidFill>
                <a:srgbClr val="000000"/>
              </a:solidFill>
              <a:latin typeface="Open Sans 1 Bold"/>
            </a:endParaRPr>
          </a:p>
          <a:p>
            <a:pPr algn="ctr">
              <a:lnSpc>
                <a:spcPts val="3761"/>
              </a:lnSpc>
            </a:pPr>
            <a:endParaRPr lang="en-US" sz="4286">
              <a:solidFill>
                <a:srgbClr val="000000"/>
              </a:solidFill>
              <a:latin typeface="Open Sans 1 Bold"/>
            </a:endParaRPr>
          </a:p>
          <a:p>
            <a:pPr algn="ctr">
              <a:lnSpc>
                <a:spcPts val="3761"/>
              </a:lnSpc>
            </a:pPr>
            <a:endParaRPr lang="en-US" sz="4286">
              <a:solidFill>
                <a:srgbClr val="000000"/>
              </a:solidFill>
              <a:latin typeface="Open Sans 1 Bold"/>
            </a:endParaRPr>
          </a:p>
          <a:p>
            <a:pPr algn="ctr">
              <a:lnSpc>
                <a:spcPts val="3761"/>
              </a:lnSpc>
            </a:pPr>
            <a:endParaRPr lang="en-US" sz="4286">
              <a:solidFill>
                <a:srgbClr val="000000"/>
              </a:solidFill>
              <a:latin typeface="Open Sans 1 Bold"/>
            </a:endParaRPr>
          </a:p>
          <a:p>
            <a:pPr algn="ctr">
              <a:lnSpc>
                <a:spcPts val="3761"/>
              </a:lnSpc>
              <a:spcBef>
                <a:spcPct val="0"/>
              </a:spcBef>
            </a:pPr>
            <a:endParaRPr lang="en-US" sz="4286">
              <a:solidFill>
                <a:srgbClr val="000000"/>
              </a:solidFill>
              <a:latin typeface="Open Sans 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72126" y="809625"/>
            <a:ext cx="5010273" cy="23957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9"/>
              </a:lnSpc>
              <a:spcBef>
                <a:spcPct val="0"/>
              </a:spcBef>
            </a:pPr>
            <a:r>
              <a:rPr lang="en-US" sz="7499" spc="-74" dirty="0">
                <a:solidFill>
                  <a:srgbClr val="000000"/>
                </a:solidFill>
                <a:latin typeface="Arial Bold"/>
              </a:rPr>
              <a:t>Overview</a:t>
            </a:r>
          </a:p>
          <a:p>
            <a:pPr algn="ctr">
              <a:lnSpc>
                <a:spcPts val="9749"/>
              </a:lnSpc>
              <a:spcBef>
                <a:spcPct val="0"/>
              </a:spcBef>
            </a:pPr>
            <a:endParaRPr lang="en-US" sz="7499" spc="-74" dirty="0">
              <a:solidFill>
                <a:srgbClr val="000000"/>
              </a:solidFill>
              <a:latin typeface="Arial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2" r="-3742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3300" y="4338762"/>
            <a:ext cx="5011132" cy="5325648"/>
            <a:chOff x="0" y="0"/>
            <a:chExt cx="1319804" cy="1402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9804" cy="1402640"/>
            </a:xfrm>
            <a:custGeom>
              <a:avLst/>
              <a:gdLst/>
              <a:ahLst/>
              <a:cxnLst/>
              <a:rect l="l" t="t" r="r" b="b"/>
              <a:pathLst>
                <a:path w="1319804" h="1402640">
                  <a:moveTo>
                    <a:pt x="78792" y="0"/>
                  </a:moveTo>
                  <a:lnTo>
                    <a:pt x="1241012" y="0"/>
                  </a:lnTo>
                  <a:cubicBezTo>
                    <a:pt x="1284528" y="0"/>
                    <a:pt x="1319804" y="35276"/>
                    <a:pt x="1319804" y="78792"/>
                  </a:cubicBezTo>
                  <a:lnTo>
                    <a:pt x="1319804" y="1323848"/>
                  </a:lnTo>
                  <a:cubicBezTo>
                    <a:pt x="1319804" y="1344745"/>
                    <a:pt x="1311503" y="1364786"/>
                    <a:pt x="1296727" y="1379562"/>
                  </a:cubicBezTo>
                  <a:cubicBezTo>
                    <a:pt x="1281950" y="1394339"/>
                    <a:pt x="1261909" y="1402640"/>
                    <a:pt x="1241012" y="1402640"/>
                  </a:cubicBezTo>
                  <a:lnTo>
                    <a:pt x="78792" y="1402640"/>
                  </a:lnTo>
                  <a:cubicBezTo>
                    <a:pt x="35276" y="1402640"/>
                    <a:pt x="0" y="1367363"/>
                    <a:pt x="0" y="1323848"/>
                  </a:cubicBezTo>
                  <a:lnTo>
                    <a:pt x="0" y="78792"/>
                  </a:lnTo>
                  <a:cubicBezTo>
                    <a:pt x="0" y="35276"/>
                    <a:pt x="35276" y="0"/>
                    <a:pt x="78792" y="0"/>
                  </a:cubicBezTo>
                  <a:close/>
                </a:path>
              </a:pathLst>
            </a:custGeom>
            <a:solidFill>
              <a:srgbClr val="FFF2E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19804" cy="1459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73546" y="4338762"/>
            <a:ext cx="5533596" cy="5325648"/>
            <a:chOff x="0" y="0"/>
            <a:chExt cx="1457408" cy="140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7408" cy="1402640"/>
            </a:xfrm>
            <a:custGeom>
              <a:avLst/>
              <a:gdLst/>
              <a:ahLst/>
              <a:cxnLst/>
              <a:rect l="l" t="t" r="r" b="b"/>
              <a:pathLst>
                <a:path w="1457408" h="1402640">
                  <a:moveTo>
                    <a:pt x="71353" y="0"/>
                  </a:moveTo>
                  <a:lnTo>
                    <a:pt x="1386055" y="0"/>
                  </a:lnTo>
                  <a:cubicBezTo>
                    <a:pt x="1425462" y="0"/>
                    <a:pt x="1457408" y="31946"/>
                    <a:pt x="1457408" y="71353"/>
                  </a:cubicBezTo>
                  <a:lnTo>
                    <a:pt x="1457408" y="1331287"/>
                  </a:lnTo>
                  <a:cubicBezTo>
                    <a:pt x="1457408" y="1370694"/>
                    <a:pt x="1425462" y="1402640"/>
                    <a:pt x="1386055" y="1402640"/>
                  </a:cubicBezTo>
                  <a:lnTo>
                    <a:pt x="71353" y="1402640"/>
                  </a:lnTo>
                  <a:cubicBezTo>
                    <a:pt x="31946" y="1402640"/>
                    <a:pt x="0" y="1370694"/>
                    <a:pt x="0" y="1331287"/>
                  </a:cubicBezTo>
                  <a:lnTo>
                    <a:pt x="0" y="71353"/>
                  </a:lnTo>
                  <a:cubicBezTo>
                    <a:pt x="0" y="31946"/>
                    <a:pt x="31946" y="0"/>
                    <a:pt x="71353" y="0"/>
                  </a:cubicBezTo>
                  <a:close/>
                </a:path>
              </a:pathLst>
            </a:custGeom>
            <a:solidFill>
              <a:srgbClr val="E2D6D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57408" cy="1459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73145" y="4338762"/>
            <a:ext cx="5424089" cy="5325648"/>
            <a:chOff x="0" y="0"/>
            <a:chExt cx="1428567" cy="1402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8567" cy="1402640"/>
            </a:xfrm>
            <a:custGeom>
              <a:avLst/>
              <a:gdLst/>
              <a:ahLst/>
              <a:cxnLst/>
              <a:rect l="l" t="t" r="r" b="b"/>
              <a:pathLst>
                <a:path w="1428567" h="1402640">
                  <a:moveTo>
                    <a:pt x="72793" y="0"/>
                  </a:moveTo>
                  <a:lnTo>
                    <a:pt x="1355773" y="0"/>
                  </a:lnTo>
                  <a:cubicBezTo>
                    <a:pt x="1395976" y="0"/>
                    <a:pt x="1428567" y="32591"/>
                    <a:pt x="1428567" y="72793"/>
                  </a:cubicBezTo>
                  <a:lnTo>
                    <a:pt x="1428567" y="1329846"/>
                  </a:lnTo>
                  <a:cubicBezTo>
                    <a:pt x="1428567" y="1370049"/>
                    <a:pt x="1395976" y="1402640"/>
                    <a:pt x="1355773" y="1402640"/>
                  </a:cubicBezTo>
                  <a:lnTo>
                    <a:pt x="72793" y="1402640"/>
                  </a:lnTo>
                  <a:cubicBezTo>
                    <a:pt x="32591" y="1402640"/>
                    <a:pt x="0" y="1370049"/>
                    <a:pt x="0" y="1329846"/>
                  </a:cubicBezTo>
                  <a:lnTo>
                    <a:pt x="0" y="72793"/>
                  </a:lnTo>
                  <a:cubicBezTo>
                    <a:pt x="0" y="32591"/>
                    <a:pt x="32591" y="0"/>
                    <a:pt x="72793" y="0"/>
                  </a:cubicBezTo>
                  <a:close/>
                </a:path>
              </a:pathLst>
            </a:custGeom>
            <a:solidFill>
              <a:srgbClr val="E2D6D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28567" cy="14597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67416" y="4788224"/>
            <a:ext cx="5339726" cy="450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93"/>
              </a:lnSpc>
              <a:spcBef>
                <a:spcPct val="0"/>
              </a:spcBef>
            </a:pPr>
            <a:r>
              <a:rPr lang="en-US" sz="3630">
                <a:solidFill>
                  <a:srgbClr val="000000"/>
                </a:solidFill>
                <a:latin typeface="Open Sans 2 Bold"/>
              </a:rPr>
              <a:t>Influencers who have an engaged audience (i.e., followers who actively like, comment, and share their content) can help create a deeper connection with your brand.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73145" y="4736983"/>
            <a:ext cx="5241045" cy="437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25"/>
              </a:lnSpc>
              <a:spcBef>
                <a:spcPct val="0"/>
              </a:spcBef>
            </a:pPr>
            <a:r>
              <a:rPr lang="en-US" sz="3477">
                <a:solidFill>
                  <a:srgbClr val="000000"/>
                </a:solidFill>
                <a:latin typeface="Open Sans 2 Bold"/>
              </a:rPr>
              <a:t> Authenticity is key in influencer marketing. The right influencers will naturally align with your brand values and messaging, making their endorsements more authentic and believable.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3300" y="4736983"/>
            <a:ext cx="5011132" cy="455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4"/>
              </a:lnSpc>
              <a:spcBef>
                <a:spcPct val="0"/>
              </a:spcBef>
            </a:pPr>
            <a:r>
              <a:rPr lang="en-US" sz="3667">
                <a:solidFill>
                  <a:srgbClr val="000000"/>
                </a:solidFill>
                <a:latin typeface="Open Sans 2 Bold"/>
              </a:rPr>
              <a:t>Influencers build trust with their audience over time. When they endorse a product or service, their followers are more likely to believe in its quality and effectiveness.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3854" y="1916728"/>
            <a:ext cx="3442017" cy="101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599" spc="-55">
                <a:solidFill>
                  <a:srgbClr val="000000"/>
                </a:solidFill>
                <a:latin typeface="Arial Bold"/>
              </a:rPr>
              <a:t>Credibility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67416" y="1780521"/>
            <a:ext cx="4296078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  <a:spcBef>
                <a:spcPct val="0"/>
              </a:spcBef>
            </a:pPr>
            <a:r>
              <a:rPr lang="en-US" sz="5399" spc="-53">
                <a:solidFill>
                  <a:srgbClr val="000000"/>
                </a:solidFill>
                <a:latin typeface="Arial Bold"/>
              </a:rPr>
              <a:t>Engagement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05063" y="1799571"/>
            <a:ext cx="3377208" cy="85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9"/>
              </a:lnSpc>
              <a:spcBef>
                <a:spcPct val="0"/>
              </a:spcBef>
            </a:pPr>
            <a:r>
              <a:rPr lang="en-US" sz="4699" spc="-46">
                <a:solidFill>
                  <a:srgbClr val="000000"/>
                </a:solidFill>
                <a:latin typeface="Arial Bold"/>
              </a:rPr>
              <a:t>Authenticity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1204" y="1028700"/>
            <a:ext cx="13685593" cy="6569085"/>
          </a:xfrm>
          <a:custGeom>
            <a:avLst/>
            <a:gdLst/>
            <a:ahLst/>
            <a:cxnLst/>
            <a:rect l="l" t="t" r="r" b="b"/>
            <a:pathLst>
              <a:path w="13685593" h="6569085">
                <a:moveTo>
                  <a:pt x="0" y="0"/>
                </a:moveTo>
                <a:lnTo>
                  <a:pt x="13685592" y="0"/>
                </a:lnTo>
                <a:lnTo>
                  <a:pt x="13685592" y="6569085"/>
                </a:lnTo>
                <a:lnTo>
                  <a:pt x="0" y="6569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01204" y="8532207"/>
            <a:ext cx="13685593" cy="77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9"/>
              </a:lnSpc>
              <a:spcBef>
                <a:spcPct val="0"/>
              </a:spcBef>
            </a:pPr>
            <a:r>
              <a:rPr lang="en-US" sz="4299" spc="-42">
                <a:solidFill>
                  <a:srgbClr val="000000"/>
                </a:solidFill>
                <a:latin typeface="Arial Bold"/>
              </a:rPr>
              <a:t>Network Analysis of Social Media Platform YOUTUBE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87262" y="4354830"/>
            <a:ext cx="111442" cy="108585"/>
            <a:chOff x="0" y="0"/>
            <a:chExt cx="148590" cy="144780"/>
          </a:xfrm>
        </p:grpSpPr>
        <p:sp>
          <p:nvSpPr>
            <p:cNvPr id="3" name="Freeform 3"/>
            <p:cNvSpPr/>
            <p:nvPr/>
          </p:nvSpPr>
          <p:spPr>
            <a:xfrm>
              <a:off x="46990" y="45720"/>
              <a:ext cx="49530" cy="50800"/>
            </a:xfrm>
            <a:custGeom>
              <a:avLst/>
              <a:gdLst/>
              <a:ahLst/>
              <a:cxnLst/>
              <a:rect l="l" t="t" r="r" b="b"/>
              <a:pathLst>
                <a:path w="49530" h="50800">
                  <a:moveTo>
                    <a:pt x="49530" y="17780"/>
                  </a:moveTo>
                  <a:cubicBezTo>
                    <a:pt x="27940" y="50800"/>
                    <a:pt x="8890" y="45720"/>
                    <a:pt x="3810" y="38100"/>
                  </a:cubicBezTo>
                  <a:cubicBezTo>
                    <a:pt x="0" y="30480"/>
                    <a:pt x="3810" y="10160"/>
                    <a:pt x="10160" y="5080"/>
                  </a:cubicBezTo>
                  <a:cubicBezTo>
                    <a:pt x="16510" y="0"/>
                    <a:pt x="43180" y="6350"/>
                    <a:pt x="43180" y="63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sp>
        <p:nvSpPr>
          <p:cNvPr id="4" name="AutoShape 4"/>
          <p:cNvSpPr/>
          <p:nvPr/>
        </p:nvSpPr>
        <p:spPr>
          <a:xfrm flipV="1">
            <a:off x="5991412" y="0"/>
            <a:ext cx="0" cy="1028700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5" name="AutoShape 5"/>
          <p:cNvSpPr/>
          <p:nvPr/>
        </p:nvSpPr>
        <p:spPr>
          <a:xfrm flipV="1">
            <a:off x="12368212" y="0"/>
            <a:ext cx="19050" cy="1028700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Freeform 6"/>
          <p:cNvSpPr/>
          <p:nvPr/>
        </p:nvSpPr>
        <p:spPr>
          <a:xfrm>
            <a:off x="1489985" y="323008"/>
            <a:ext cx="2838221" cy="2791778"/>
          </a:xfrm>
          <a:custGeom>
            <a:avLst/>
            <a:gdLst/>
            <a:ahLst/>
            <a:cxnLst/>
            <a:rect l="l" t="t" r="r" b="b"/>
            <a:pathLst>
              <a:path w="2838221" h="2791778">
                <a:moveTo>
                  <a:pt x="0" y="0"/>
                </a:moveTo>
                <a:lnTo>
                  <a:pt x="2838221" y="0"/>
                </a:lnTo>
                <a:lnTo>
                  <a:pt x="2838221" y="2791777"/>
                </a:lnTo>
                <a:lnTo>
                  <a:pt x="0" y="27917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82713" y="5197050"/>
            <a:ext cx="2397590" cy="2680233"/>
          </a:xfrm>
          <a:custGeom>
            <a:avLst/>
            <a:gdLst/>
            <a:ahLst/>
            <a:cxnLst/>
            <a:rect l="l" t="t" r="r" b="b"/>
            <a:pathLst>
              <a:path w="2397590" h="2680233">
                <a:moveTo>
                  <a:pt x="0" y="0"/>
                </a:moveTo>
                <a:lnTo>
                  <a:pt x="2397591" y="0"/>
                </a:lnTo>
                <a:lnTo>
                  <a:pt x="2397591" y="2680233"/>
                </a:lnTo>
                <a:lnTo>
                  <a:pt x="0" y="2680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53525" y="495718"/>
            <a:ext cx="3418851" cy="3045886"/>
          </a:xfrm>
          <a:custGeom>
            <a:avLst/>
            <a:gdLst/>
            <a:ahLst/>
            <a:cxnLst/>
            <a:rect l="l" t="t" r="r" b="b"/>
            <a:pathLst>
              <a:path w="3418851" h="3045886">
                <a:moveTo>
                  <a:pt x="0" y="0"/>
                </a:moveTo>
                <a:lnTo>
                  <a:pt x="3418851" y="0"/>
                </a:lnTo>
                <a:lnTo>
                  <a:pt x="3418851" y="3045886"/>
                </a:lnTo>
                <a:lnTo>
                  <a:pt x="0" y="304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33918" y="5254102"/>
            <a:ext cx="2614490" cy="2733783"/>
          </a:xfrm>
          <a:custGeom>
            <a:avLst/>
            <a:gdLst/>
            <a:ahLst/>
            <a:cxnLst/>
            <a:rect l="l" t="t" r="r" b="b"/>
            <a:pathLst>
              <a:path w="2614490" h="2733783">
                <a:moveTo>
                  <a:pt x="0" y="0"/>
                </a:moveTo>
                <a:lnTo>
                  <a:pt x="2614491" y="0"/>
                </a:lnTo>
                <a:lnTo>
                  <a:pt x="2614491" y="2733783"/>
                </a:lnTo>
                <a:lnTo>
                  <a:pt x="0" y="2733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25264" y="715181"/>
            <a:ext cx="2299213" cy="2606960"/>
          </a:xfrm>
          <a:custGeom>
            <a:avLst/>
            <a:gdLst/>
            <a:ahLst/>
            <a:cxnLst/>
            <a:rect l="l" t="t" r="r" b="b"/>
            <a:pathLst>
              <a:path w="2299213" h="2606960">
                <a:moveTo>
                  <a:pt x="0" y="0"/>
                </a:moveTo>
                <a:lnTo>
                  <a:pt x="2299213" y="0"/>
                </a:lnTo>
                <a:lnTo>
                  <a:pt x="2299213" y="2606960"/>
                </a:lnTo>
                <a:lnTo>
                  <a:pt x="0" y="2606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097000" y="5320011"/>
            <a:ext cx="2839902" cy="2601964"/>
          </a:xfrm>
          <a:custGeom>
            <a:avLst/>
            <a:gdLst/>
            <a:ahLst/>
            <a:cxnLst/>
            <a:rect l="l" t="t" r="r" b="b"/>
            <a:pathLst>
              <a:path w="2839902" h="2601964">
                <a:moveTo>
                  <a:pt x="0" y="0"/>
                </a:moveTo>
                <a:lnTo>
                  <a:pt x="2839902" y="0"/>
                </a:lnTo>
                <a:lnTo>
                  <a:pt x="2839902" y="2601965"/>
                </a:lnTo>
                <a:lnTo>
                  <a:pt x="0" y="260196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95844" y="3427304"/>
            <a:ext cx="4714844" cy="134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3899" spc="-38">
                <a:solidFill>
                  <a:srgbClr val="000000"/>
                </a:solidFill>
                <a:latin typeface="Arial Bold"/>
              </a:rPr>
              <a:t>Identifying Relevant Influencers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561771"/>
            <a:ext cx="4481989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  <a:spcBef>
                <a:spcPct val="0"/>
              </a:spcBef>
            </a:pPr>
            <a:r>
              <a:rPr lang="en-US" sz="4099" spc="-40">
                <a:solidFill>
                  <a:srgbClr val="000000"/>
                </a:solidFill>
                <a:latin typeface="Arial Semi-Bold"/>
              </a:rPr>
              <a:t>Monitoring Trends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72425" y="3719086"/>
            <a:ext cx="5537478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  <a:spcBef>
                <a:spcPct val="0"/>
              </a:spcBef>
            </a:pPr>
            <a:r>
              <a:rPr lang="en-US" sz="4099" spc="-40">
                <a:solidFill>
                  <a:srgbClr val="000000"/>
                </a:solidFill>
                <a:latin typeface="Arial Bold"/>
              </a:rPr>
              <a:t>Optimizing Campaigns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48008" y="8660570"/>
            <a:ext cx="5391984" cy="72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spc="-39">
                <a:solidFill>
                  <a:srgbClr val="000000"/>
                </a:solidFill>
                <a:latin typeface="Arial Bold"/>
              </a:rPr>
              <a:t>Building Relationships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61762" y="3651884"/>
            <a:ext cx="4026218" cy="70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3899" spc="-38">
                <a:solidFill>
                  <a:srgbClr val="000000"/>
                </a:solidFill>
                <a:latin typeface="Arial Bold"/>
              </a:rPr>
              <a:t>Measuring Reach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98705" y="8696130"/>
            <a:ext cx="5347454" cy="685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9"/>
              </a:lnSpc>
              <a:spcBef>
                <a:spcPct val="0"/>
              </a:spcBef>
            </a:pPr>
            <a:r>
              <a:rPr lang="en-US" sz="3799" spc="-37">
                <a:solidFill>
                  <a:srgbClr val="000000"/>
                </a:solidFill>
                <a:latin typeface="Arial Bold"/>
              </a:rPr>
              <a:t>Assessing Engagement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5372" y="0"/>
            <a:ext cx="11274593" cy="10287000"/>
          </a:xfrm>
          <a:custGeom>
            <a:avLst/>
            <a:gdLst/>
            <a:ahLst/>
            <a:cxnLst/>
            <a:rect l="l" t="t" r="r" b="b"/>
            <a:pathLst>
              <a:path w="11274593" h="10287000">
                <a:moveTo>
                  <a:pt x="0" y="0"/>
                </a:moveTo>
                <a:lnTo>
                  <a:pt x="11274594" y="0"/>
                </a:lnTo>
                <a:lnTo>
                  <a:pt x="1127459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2" t="-7965" b="-19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149222" y="2179678"/>
            <a:ext cx="7138778" cy="575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3"/>
              </a:lnSpc>
              <a:spcBef>
                <a:spcPct val="0"/>
              </a:spcBef>
            </a:pPr>
            <a:r>
              <a:rPr lang="en-US" sz="5756" spc="-57">
                <a:solidFill>
                  <a:srgbClr val="000000"/>
                </a:solidFill>
                <a:latin typeface="Arial Bold"/>
              </a:rPr>
              <a:t>Employing ML algorithms and performing Exploratory Data Analysis on  YOUTUBE dataset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7143" y="1520908"/>
            <a:ext cx="13578995" cy="5856580"/>
          </a:xfrm>
          <a:custGeom>
            <a:avLst/>
            <a:gdLst/>
            <a:ahLst/>
            <a:cxnLst/>
            <a:rect l="l" t="t" r="r" b="b"/>
            <a:pathLst>
              <a:path w="13578995" h="5856580">
                <a:moveTo>
                  <a:pt x="0" y="0"/>
                </a:moveTo>
                <a:lnTo>
                  <a:pt x="13578995" y="0"/>
                </a:lnTo>
                <a:lnTo>
                  <a:pt x="13578995" y="5856580"/>
                </a:lnTo>
                <a:lnTo>
                  <a:pt x="0" y="5856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4" t="-55278" r="-5897" b="-3769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91622" y="7996337"/>
            <a:ext cx="1663833" cy="1815691"/>
          </a:xfrm>
          <a:custGeom>
            <a:avLst/>
            <a:gdLst/>
            <a:ahLst/>
            <a:cxnLst/>
            <a:rect l="l" t="t" r="r" b="b"/>
            <a:pathLst>
              <a:path w="1663833" h="1815691">
                <a:moveTo>
                  <a:pt x="0" y="0"/>
                </a:moveTo>
                <a:lnTo>
                  <a:pt x="1663832" y="0"/>
                </a:lnTo>
                <a:lnTo>
                  <a:pt x="1663832" y="1815691"/>
                </a:lnTo>
                <a:lnTo>
                  <a:pt x="0" y="1815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74579" y="8170461"/>
            <a:ext cx="2221450" cy="1167271"/>
          </a:xfrm>
          <a:custGeom>
            <a:avLst/>
            <a:gdLst/>
            <a:ahLst/>
            <a:cxnLst/>
            <a:rect l="l" t="t" r="r" b="b"/>
            <a:pathLst>
              <a:path w="2221450" h="1167271">
                <a:moveTo>
                  <a:pt x="0" y="0"/>
                </a:moveTo>
                <a:lnTo>
                  <a:pt x="2221450" y="0"/>
                </a:lnTo>
                <a:lnTo>
                  <a:pt x="2221450" y="1167271"/>
                </a:lnTo>
                <a:lnTo>
                  <a:pt x="0" y="11672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18627" y="7997100"/>
            <a:ext cx="1847190" cy="1837114"/>
          </a:xfrm>
          <a:custGeom>
            <a:avLst/>
            <a:gdLst/>
            <a:ahLst/>
            <a:cxnLst/>
            <a:rect l="l" t="t" r="r" b="b"/>
            <a:pathLst>
              <a:path w="1847190" h="1837114">
                <a:moveTo>
                  <a:pt x="0" y="0"/>
                </a:moveTo>
                <a:lnTo>
                  <a:pt x="1847190" y="0"/>
                </a:lnTo>
                <a:lnTo>
                  <a:pt x="1847190" y="1837114"/>
                </a:lnTo>
                <a:lnTo>
                  <a:pt x="0" y="1837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68890" y="3086100"/>
            <a:ext cx="1660883" cy="2057400"/>
          </a:xfrm>
          <a:custGeom>
            <a:avLst/>
            <a:gdLst/>
            <a:ahLst/>
            <a:cxnLst/>
            <a:rect l="l" t="t" r="r" b="b"/>
            <a:pathLst>
              <a:path w="1660883" h="2057400">
                <a:moveTo>
                  <a:pt x="0" y="0"/>
                </a:moveTo>
                <a:lnTo>
                  <a:pt x="1660883" y="0"/>
                </a:lnTo>
                <a:lnTo>
                  <a:pt x="166088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89977" y="8279371"/>
            <a:ext cx="2563861" cy="1165391"/>
          </a:xfrm>
          <a:custGeom>
            <a:avLst/>
            <a:gdLst/>
            <a:ahLst/>
            <a:cxnLst/>
            <a:rect l="l" t="t" r="r" b="b"/>
            <a:pathLst>
              <a:path w="2563861" h="1165391">
                <a:moveTo>
                  <a:pt x="0" y="0"/>
                </a:moveTo>
                <a:lnTo>
                  <a:pt x="2563861" y="0"/>
                </a:lnTo>
                <a:lnTo>
                  <a:pt x="2563861" y="1165392"/>
                </a:lnTo>
                <a:lnTo>
                  <a:pt x="0" y="11653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87469" y="8170461"/>
            <a:ext cx="2806098" cy="1641567"/>
          </a:xfrm>
          <a:custGeom>
            <a:avLst/>
            <a:gdLst/>
            <a:ahLst/>
            <a:cxnLst/>
            <a:rect l="l" t="t" r="r" b="b"/>
            <a:pathLst>
              <a:path w="2806098" h="1641567">
                <a:moveTo>
                  <a:pt x="0" y="0"/>
                </a:moveTo>
                <a:lnTo>
                  <a:pt x="2806097" y="0"/>
                </a:lnTo>
                <a:lnTo>
                  <a:pt x="2806097" y="1641567"/>
                </a:lnTo>
                <a:lnTo>
                  <a:pt x="0" y="16415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880" y="6009109"/>
            <a:ext cx="1795640" cy="1196106"/>
          </a:xfrm>
          <a:custGeom>
            <a:avLst/>
            <a:gdLst/>
            <a:ahLst/>
            <a:cxnLst/>
            <a:rect l="l" t="t" r="r" b="b"/>
            <a:pathLst>
              <a:path w="1795640" h="1196106">
                <a:moveTo>
                  <a:pt x="0" y="0"/>
                </a:moveTo>
                <a:lnTo>
                  <a:pt x="1795640" y="0"/>
                </a:lnTo>
                <a:lnTo>
                  <a:pt x="1795640" y="1196107"/>
                </a:lnTo>
                <a:lnTo>
                  <a:pt x="0" y="11961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385" r="-4385" b="-205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10663" y="5868002"/>
            <a:ext cx="2577337" cy="739161"/>
          </a:xfrm>
          <a:custGeom>
            <a:avLst/>
            <a:gdLst/>
            <a:ahLst/>
            <a:cxnLst/>
            <a:rect l="l" t="t" r="r" b="b"/>
            <a:pathLst>
              <a:path w="2577337" h="739161">
                <a:moveTo>
                  <a:pt x="0" y="0"/>
                </a:moveTo>
                <a:lnTo>
                  <a:pt x="2577337" y="0"/>
                </a:lnTo>
                <a:lnTo>
                  <a:pt x="2577337" y="739160"/>
                </a:lnTo>
                <a:lnTo>
                  <a:pt x="0" y="73916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10663" y="8537726"/>
            <a:ext cx="2443061" cy="907037"/>
          </a:xfrm>
          <a:custGeom>
            <a:avLst/>
            <a:gdLst/>
            <a:ahLst/>
            <a:cxnLst/>
            <a:rect l="l" t="t" r="r" b="b"/>
            <a:pathLst>
              <a:path w="2443061" h="907037">
                <a:moveTo>
                  <a:pt x="0" y="0"/>
                </a:moveTo>
                <a:lnTo>
                  <a:pt x="2443061" y="0"/>
                </a:lnTo>
                <a:lnTo>
                  <a:pt x="2443061" y="907037"/>
                </a:lnTo>
                <a:lnTo>
                  <a:pt x="0" y="9070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0627" y="3086100"/>
            <a:ext cx="1895893" cy="1895893"/>
          </a:xfrm>
          <a:custGeom>
            <a:avLst/>
            <a:gdLst/>
            <a:ahLst/>
            <a:cxnLst/>
            <a:rect l="l" t="t" r="r" b="b"/>
            <a:pathLst>
              <a:path w="1895893" h="1895893">
                <a:moveTo>
                  <a:pt x="0" y="0"/>
                </a:moveTo>
                <a:lnTo>
                  <a:pt x="1895893" y="0"/>
                </a:lnTo>
                <a:lnTo>
                  <a:pt x="1895893" y="1895893"/>
                </a:lnTo>
                <a:lnTo>
                  <a:pt x="0" y="189589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528885" y="7701338"/>
            <a:ext cx="2103918" cy="2103918"/>
          </a:xfrm>
          <a:custGeom>
            <a:avLst/>
            <a:gdLst/>
            <a:ahLst/>
            <a:cxnLst/>
            <a:rect l="l" t="t" r="r" b="b"/>
            <a:pathLst>
              <a:path w="2103918" h="2103918">
                <a:moveTo>
                  <a:pt x="0" y="0"/>
                </a:moveTo>
                <a:lnTo>
                  <a:pt x="2103917" y="0"/>
                </a:lnTo>
                <a:lnTo>
                  <a:pt x="2103917" y="2103918"/>
                </a:lnTo>
                <a:lnTo>
                  <a:pt x="0" y="210391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322663"/>
            <a:ext cx="15068846" cy="872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4799" spc="-47">
                <a:solidFill>
                  <a:srgbClr val="000000"/>
                </a:solidFill>
                <a:latin typeface="Arial Bold"/>
              </a:rPr>
              <a:t>Technology Stack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8F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063" y="2492981"/>
            <a:ext cx="8844937" cy="884493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2D6D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5742" y="1981938"/>
            <a:ext cx="8625859" cy="8039065"/>
          </a:xfrm>
          <a:custGeom>
            <a:avLst/>
            <a:gdLst/>
            <a:ahLst/>
            <a:cxnLst/>
            <a:rect l="l" t="t" r="r" b="b"/>
            <a:pathLst>
              <a:path w="8625859" h="8039065">
                <a:moveTo>
                  <a:pt x="0" y="0"/>
                </a:moveTo>
                <a:lnTo>
                  <a:pt x="8625858" y="0"/>
                </a:lnTo>
                <a:lnTo>
                  <a:pt x="8625858" y="8039066"/>
                </a:lnTo>
                <a:lnTo>
                  <a:pt x="0" y="8039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94394" y="659765"/>
            <a:ext cx="7934352" cy="7319091"/>
            <a:chOff x="0" y="0"/>
            <a:chExt cx="2089706" cy="19276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9706" cy="1927662"/>
            </a:xfrm>
            <a:custGeom>
              <a:avLst/>
              <a:gdLst/>
              <a:ahLst/>
              <a:cxnLst/>
              <a:rect l="l" t="t" r="r" b="b"/>
              <a:pathLst>
                <a:path w="2089706" h="1927662">
                  <a:moveTo>
                    <a:pt x="0" y="0"/>
                  </a:moveTo>
                  <a:lnTo>
                    <a:pt x="2089706" y="0"/>
                  </a:lnTo>
                  <a:lnTo>
                    <a:pt x="2089706" y="1927662"/>
                  </a:lnTo>
                  <a:lnTo>
                    <a:pt x="0" y="1927662"/>
                  </a:lnTo>
                  <a:close/>
                </a:path>
              </a:pathLst>
            </a:custGeom>
            <a:solidFill>
              <a:srgbClr val="E2D6D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89706" cy="1984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042406" y="357651"/>
            <a:ext cx="7955206" cy="7276362"/>
          </a:xfrm>
          <a:custGeom>
            <a:avLst/>
            <a:gdLst/>
            <a:ahLst/>
            <a:cxnLst/>
            <a:rect l="l" t="t" r="r" b="b"/>
            <a:pathLst>
              <a:path w="7955206" h="7276362">
                <a:moveTo>
                  <a:pt x="0" y="0"/>
                </a:moveTo>
                <a:lnTo>
                  <a:pt x="7955206" y="0"/>
                </a:lnTo>
                <a:lnTo>
                  <a:pt x="7955206" y="7276362"/>
                </a:lnTo>
                <a:lnTo>
                  <a:pt x="0" y="7276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4457" y="516890"/>
            <a:ext cx="7428429" cy="880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9"/>
              </a:lnSpc>
              <a:spcBef>
                <a:spcPct val="0"/>
              </a:spcBef>
            </a:pPr>
            <a:r>
              <a:rPr lang="en-US" sz="4899" spc="-48">
                <a:solidFill>
                  <a:srgbClr val="000000"/>
                </a:solidFill>
                <a:latin typeface="Arial Bold"/>
              </a:rPr>
              <a:t>Most Followed Youtubers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70018" y="8520916"/>
            <a:ext cx="6958727" cy="89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999" spc="-49">
                <a:solidFill>
                  <a:srgbClr val="000000"/>
                </a:solidFill>
                <a:latin typeface="Arial Bold"/>
              </a:rPr>
              <a:t>Most viewed Youtubers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267</Words>
  <Application>Microsoft Office PowerPoint</Application>
  <PresentationFormat>Custom</PresentationFormat>
  <Paragraphs>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Open Sans 1 Bold</vt:lpstr>
      <vt:lpstr>Open Sans 2 Bold</vt:lpstr>
      <vt:lpstr>Calibri</vt:lpstr>
      <vt:lpstr>Arial</vt:lpstr>
      <vt:lpstr>Arial Semi-Bold</vt:lpstr>
      <vt:lpstr>Arvo Medium</vt:lpstr>
      <vt:lpstr>Arvo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INFLUENCER DETECTION SYSTEM PPT</dc:title>
  <dc:creator>priyanshi</dc:creator>
  <cp:lastModifiedBy>PRIYANSHI AGRAWAL</cp:lastModifiedBy>
  <cp:revision>2</cp:revision>
  <dcterms:created xsi:type="dcterms:W3CDTF">2006-08-16T00:00:00Z</dcterms:created>
  <dcterms:modified xsi:type="dcterms:W3CDTF">2024-04-20T18:10:16Z</dcterms:modified>
  <dc:identifier>DAGC9EIakiU</dc:identifier>
</cp:coreProperties>
</file>